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9" r:id="rId4"/>
    <p:sldId id="270" r:id="rId5"/>
    <p:sldId id="260" r:id="rId6"/>
    <p:sldId id="262" r:id="rId7"/>
    <p:sldId id="268" r:id="rId8"/>
    <p:sldId id="272" r:id="rId9"/>
    <p:sldId id="273" r:id="rId10"/>
    <p:sldId id="263" r:id="rId11"/>
    <p:sldId id="264" r:id="rId12"/>
    <p:sldId id="265" r:id="rId13"/>
    <p:sldId id="269" r:id="rId14"/>
    <p:sldId id="271" r:id="rId15"/>
    <p:sldId id="274" r:id="rId16"/>
    <p:sldId id="267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3" autoAdjust="0"/>
    <p:restoredTop sz="94660"/>
  </p:normalViewPr>
  <p:slideViewPr>
    <p:cSldViewPr snapToGrid="0">
      <p:cViewPr varScale="1">
        <p:scale>
          <a:sx n="71" d="100"/>
          <a:sy n="71" d="100"/>
        </p:scale>
        <p:origin x="53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D1A01E-B6A4-4B9F-B842-985F265BBAAC}" type="datetimeFigureOut">
              <a:rPr lang="sr-Latn-RS" smtClean="0"/>
              <a:t>29.1.2016</a:t>
            </a:fld>
            <a:endParaRPr lang="sr-Latn-R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r-Latn-R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sr-Latn-R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r-Latn-R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A59DCB-8E49-4324-868A-97C7BACAAE3B}" type="slidenum">
              <a:rPr lang="sr-Latn-RS" smtClean="0"/>
              <a:t>‹#›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213871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59DCB-8E49-4324-868A-97C7BACAAE3B}" type="slidenum">
              <a:rPr lang="sr-Latn-RS" smtClean="0"/>
              <a:t>1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216981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r-Latn-R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A59DCB-8E49-4324-868A-97C7BACAAE3B}" type="slidenum">
              <a:rPr lang="sr-Latn-RS" smtClean="0"/>
              <a:t>2</a:t>
            </a:fld>
            <a:endParaRPr lang="sr-Latn-RS"/>
          </a:p>
        </p:txBody>
      </p:sp>
    </p:spTree>
    <p:extLst>
      <p:ext uri="{BB962C8B-B14F-4D97-AF65-F5344CB8AC3E}">
        <p14:creationId xmlns:p14="http://schemas.microsoft.com/office/powerpoint/2010/main" val="33415040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0A646A4-208B-43F1-896C-BF4C91CDCCFA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ED7D2-331C-4702-90D9-ACC91FC8B1B4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FEB18F-F137-4BE4-9769-71080A51795D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E1ACC-1134-4265-A3A5-86F315376BC3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78228-1DEA-46FC-9846-877861227D34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95451-1C4C-4433-93ED-97075B066C52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33966-0EBC-4EE4-914E-B0126206FEB4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4C86CF-7A77-4F67-A1AB-DB60F37C2BD3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B3ACA8-B42A-49A0-82B0-42311029F412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5281A-6FCD-49FB-8CA5-B72E8658BD82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1080D-589E-431A-A8C0-E653136CF320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20DAD-A7C0-4D66-8F06-91CA05C5BCB1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709CF-36F4-4085-B042-95181191BC3B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6CF68-067C-49ED-8B9E-4E89EDF3F0DA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17D13-6130-4B6F-89F8-9EB0A5709B44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7D283-0BA8-40C5-810E-BF3F12B52453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2A744E-B05D-4B1B-B961-CA6ED366806B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C8767-2119-4369-B582-49C8837253D9}" type="datetime1">
              <a:rPr lang="en-US" smtClean="0"/>
              <a:t>1/29/2016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/16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microsoft.com/office/2007/relationships/hdphoto" Target="../media/hdphoto4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5082" y="1135810"/>
            <a:ext cx="10636624" cy="2387600"/>
          </a:xfrm>
        </p:spPr>
        <p:txBody>
          <a:bodyPr>
            <a:normAutofit/>
          </a:bodyPr>
          <a:lstStyle/>
          <a:p>
            <a:pPr fontAlgn="base"/>
            <a:r>
              <a:rPr lang="sr-Latn-RS" sz="4400" dirty="0" smtClean="0"/>
              <a:t>Two IMAGE </a:t>
            </a:r>
            <a:r>
              <a:rPr lang="sr-Latn-RS" sz="4400" dirty="0"/>
              <a:t>PROCESSING ALGORITHMS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7"/>
            <a:ext cx="8791575" cy="2704633"/>
          </a:xfrm>
        </p:spPr>
        <p:txBody>
          <a:bodyPr>
            <a:noAutofit/>
          </a:bodyPr>
          <a:lstStyle/>
          <a:p>
            <a:r>
              <a:rPr lang="sr-Latn-RS" sz="2500" dirty="0" smtClean="0"/>
              <a:t>Brightness </a:t>
            </a:r>
          </a:p>
          <a:p>
            <a:r>
              <a:rPr lang="sr-Latn-RS" sz="2500" dirty="0" smtClean="0"/>
              <a:t>Gama correction</a:t>
            </a:r>
          </a:p>
          <a:p>
            <a:pPr algn="r"/>
            <a:r>
              <a:rPr lang="sr-Latn-RS" sz="2500" dirty="0"/>
              <a:t>Maja vukasović</a:t>
            </a:r>
          </a:p>
          <a:p>
            <a:pPr algn="r"/>
            <a:r>
              <a:rPr lang="sr-Latn-RS" sz="2500" dirty="0"/>
              <a:t>2012/0003</a:t>
            </a:r>
          </a:p>
          <a:p>
            <a:endParaRPr lang="sr-Latn-RS" sz="2500" dirty="0"/>
          </a:p>
        </p:txBody>
      </p:sp>
    </p:spTree>
    <p:extLst>
      <p:ext uri="{BB962C8B-B14F-4D97-AF65-F5344CB8AC3E}">
        <p14:creationId xmlns:p14="http://schemas.microsoft.com/office/powerpoint/2010/main" val="20907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6172" y="45203"/>
            <a:ext cx="9905998" cy="1478570"/>
          </a:xfrm>
        </p:spPr>
        <p:txBody>
          <a:bodyPr/>
          <a:lstStyle/>
          <a:p>
            <a:r>
              <a:rPr lang="sr-Latn-RS" dirty="0" smtClean="0"/>
              <a:t>The Gamma correction algorithm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9656" y="1349600"/>
            <a:ext cx="6967285" cy="5038499"/>
          </a:xfrm>
        </p:spPr>
        <p:txBody>
          <a:bodyPr/>
          <a:lstStyle/>
          <a:p>
            <a:pPr marL="0" indent="0">
              <a:buNone/>
            </a:pPr>
            <a:r>
              <a:rPr lang="sr-Latn-RS" dirty="0" smtClean="0"/>
              <a:t>G</a:t>
            </a:r>
            <a:r>
              <a:rPr lang="en-US" dirty="0" err="1" smtClean="0"/>
              <a:t>amma</a:t>
            </a:r>
            <a:r>
              <a:rPr lang="sr-Latn-RS" dirty="0"/>
              <a:t> –</a:t>
            </a:r>
            <a:r>
              <a:rPr lang="en-US" dirty="0" smtClean="0"/>
              <a:t> </a:t>
            </a:r>
            <a:r>
              <a:rPr lang="en-US" dirty="0"/>
              <a:t>relation of the input and output pixel </a:t>
            </a:r>
            <a:r>
              <a:rPr lang="en-US" dirty="0" smtClean="0"/>
              <a:t>value</a:t>
            </a:r>
            <a:endParaRPr lang="sr-Latn-RS" dirty="0" smtClean="0"/>
          </a:p>
          <a:p>
            <a:pPr marL="0" indent="0">
              <a:buNone/>
            </a:pPr>
            <a:r>
              <a:rPr lang="sr-Latn-RS" dirty="0"/>
              <a:t>I</a:t>
            </a:r>
            <a:r>
              <a:rPr lang="en-US" dirty="0" smtClean="0"/>
              <a:t>t </a:t>
            </a:r>
            <a:r>
              <a:rPr lang="en-US" dirty="0"/>
              <a:t>affects the </a:t>
            </a:r>
            <a:r>
              <a:rPr lang="sr-Latn-RS" dirty="0" smtClean="0"/>
              <a:t>RGB</a:t>
            </a:r>
            <a:r>
              <a:rPr lang="en-US" dirty="0" smtClean="0"/>
              <a:t> </a:t>
            </a:r>
            <a:r>
              <a:rPr lang="en-US" dirty="0"/>
              <a:t>components value</a:t>
            </a:r>
            <a:endParaRPr lang="sr-Latn-RS" dirty="0"/>
          </a:p>
          <a:p>
            <a:endParaRPr lang="sr-Latn-RS" dirty="0" smtClean="0"/>
          </a:p>
          <a:p>
            <a:endParaRPr lang="sr-Latn-RS" dirty="0"/>
          </a:p>
          <a:p>
            <a:pPr marL="0" indent="0">
              <a:buNone/>
            </a:pPr>
            <a:r>
              <a:rPr lang="sr-Latn-RS" dirty="0"/>
              <a:t>R</a:t>
            </a:r>
            <a:r>
              <a:rPr lang="sr-Latn-RS" dirty="0" smtClean="0"/>
              <a:t>eciprocal value – gamma correction</a:t>
            </a:r>
            <a:endParaRPr lang="sr-Latn-R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066" y="2394630"/>
            <a:ext cx="6499622" cy="427953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  <a:softEdge rad="12700"/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6" y="2394630"/>
            <a:ext cx="2499582" cy="1215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56" y="4928325"/>
            <a:ext cx="3083698" cy="1045103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>
                <a:solidFill>
                  <a:schemeClr val="bg1"/>
                </a:solidFill>
              </a:rPr>
              <a:t>10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0969845" y="5883274"/>
            <a:ext cx="551704" cy="365125"/>
          </a:xfrm>
        </p:spPr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/16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144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The Gamma </a:t>
            </a:r>
            <a:r>
              <a:rPr lang="sr-Latn-RS" dirty="0"/>
              <a:t>correction </a:t>
            </a:r>
            <a:r>
              <a:rPr lang="sr-Latn-RS" dirty="0" smtClean="0"/>
              <a:t>algorithm (2)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1" y="2198686"/>
            <a:ext cx="9905999" cy="4049713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sr-Latn-RS" sz="1600" dirty="0"/>
              <a:t>gammaCorrection = 1 / gamma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sr-Latn-RS" sz="1600" dirty="0"/>
              <a:t>colour = GetPixelColour(x, y)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sr-Latn-RS" sz="1600" dirty="0"/>
              <a:t>newRed   = 255 * (</a:t>
            </a:r>
            <a:r>
              <a:rPr lang="sr-Latn-RS" sz="1600" dirty="0">
                <a:solidFill>
                  <a:srgbClr val="FF0000"/>
                </a:solidFill>
              </a:rPr>
              <a:t>Red</a:t>
            </a:r>
            <a:r>
              <a:rPr lang="sr-Latn-RS" sz="1600" dirty="0"/>
              <a:t>(colour)   / 255) ^ gammaCorrection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sr-Latn-RS" sz="1600" dirty="0"/>
              <a:t>newGreen = 255 * (</a:t>
            </a:r>
            <a:r>
              <a:rPr lang="sr-Latn-RS" sz="1600" dirty="0">
                <a:solidFill>
                  <a:srgbClr val="00B050"/>
                </a:solidFill>
              </a:rPr>
              <a:t>Green</a:t>
            </a:r>
            <a:r>
              <a:rPr lang="sr-Latn-RS" sz="1600" dirty="0"/>
              <a:t>(colour) / 255) ^ gammaCorrection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sr-Latn-RS" sz="1600" dirty="0"/>
              <a:t>newBlue  = 255 * (</a:t>
            </a:r>
            <a:r>
              <a:rPr lang="sr-Latn-RS" sz="1600" dirty="0">
                <a:solidFill>
                  <a:schemeClr val="bg2">
                    <a:lumMod val="75000"/>
                  </a:schemeClr>
                </a:solidFill>
              </a:rPr>
              <a:t>Blue</a:t>
            </a:r>
            <a:r>
              <a:rPr lang="sr-Latn-RS" sz="1600" dirty="0"/>
              <a:t>(colour)  / 255) ^ gammaCorrection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sr-Latn-RS" sz="1600" dirty="0"/>
              <a:t>PutPixelColour(x, y) = RGB(newRed, newGreen, newBlue)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287" y="3039036"/>
            <a:ext cx="5565058" cy="3657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400" smtClean="0">
                <a:solidFill>
                  <a:schemeClr val="bg1"/>
                </a:solidFill>
              </a:rPr>
              <a:t>11</a:t>
            </a:fld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89165" y="5883273"/>
            <a:ext cx="546712" cy="365125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/</a:t>
            </a:r>
            <a:r>
              <a:rPr lang="en-US" sz="1400" dirty="0" smtClean="0">
                <a:solidFill>
                  <a:schemeClr val="bg1"/>
                </a:solidFill>
              </a:rPr>
              <a:t>16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6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6788259" cy="54864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161" y="512988"/>
            <a:ext cx="6679011" cy="53702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12</a:t>
            </a:fld>
            <a:endParaRPr lang="en-US" sz="1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925281" y="5886253"/>
            <a:ext cx="504509" cy="365125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en-US" sz="1200" dirty="0" smtClean="0"/>
              <a:t>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8575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29893"/>
            <a:ext cx="6458857" cy="41946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143" y="437542"/>
            <a:ext cx="6802446" cy="3527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392" y="2951294"/>
            <a:ext cx="5929822" cy="39067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13</a:t>
            </a:fld>
            <a:endParaRPr lang="en-US" sz="1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46593" y="5883274"/>
            <a:ext cx="467981" cy="365125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en-US" sz="1200" dirty="0" smtClean="0"/>
              <a:t>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63721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6" y="814761"/>
            <a:ext cx="8849960" cy="2000529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86" y="3392128"/>
            <a:ext cx="8849960" cy="2467319"/>
          </a:xfrm>
          <a:prstGeom prst="rect">
            <a:avLst/>
          </a:prstGeom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946593" y="5883274"/>
            <a:ext cx="462306" cy="365125"/>
          </a:xfrm>
        </p:spPr>
        <p:txBody>
          <a:bodyPr/>
          <a:lstStyle/>
          <a:p>
            <a:r>
              <a:rPr lang="en-US" dirty="0" smtClean="0"/>
              <a:t>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464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76" y="107577"/>
            <a:ext cx="4827494" cy="34300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150" y="1845890"/>
            <a:ext cx="5106521" cy="363442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4042" y="3172385"/>
            <a:ext cx="4827203" cy="3470462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903976" y="5883274"/>
            <a:ext cx="499130" cy="365125"/>
          </a:xfrm>
        </p:spPr>
        <p:txBody>
          <a:bodyPr/>
          <a:lstStyle/>
          <a:p>
            <a:r>
              <a:rPr lang="en-US" dirty="0" smtClean="0"/>
              <a:t>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482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/>
              <a:t>references</a:t>
            </a:r>
            <a:endParaRPr lang="sr-Latn-R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412" y="1909482"/>
            <a:ext cx="9905999" cy="4948517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 err="1"/>
              <a:t>Milutinovic</a:t>
            </a:r>
            <a:r>
              <a:rPr lang="en-US" dirty="0"/>
              <a:t>, V., et al,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Guide to </a:t>
            </a:r>
            <a:r>
              <a:rPr lang="en-US" dirty="0" err="1"/>
              <a:t>DataFlow</a:t>
            </a:r>
            <a:r>
              <a:rPr lang="en-US" dirty="0"/>
              <a:t> </a:t>
            </a:r>
            <a:r>
              <a:rPr lang="en-US" dirty="0" err="1"/>
              <a:t>SuperComputing</a:t>
            </a:r>
            <a:r>
              <a:rPr lang="en-US" dirty="0"/>
              <a:t>,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Springer, 2015</a:t>
            </a:r>
            <a:r>
              <a:rPr lang="en-US" dirty="0" smtClean="0"/>
              <a:t>.</a:t>
            </a:r>
            <a:endParaRPr lang="sr-Latn-R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sr-Latn-RS" dirty="0"/>
              <a:t>Milutinovic, V., Salom, J., Trifunovic, N., Giorgi, R.,</a:t>
            </a:r>
            <a:r>
              <a:rPr lang="sr-Latn-RS" dirty="0"/>
              <a:t/>
            </a:r>
            <a:br>
              <a:rPr lang="sr-Latn-RS" dirty="0"/>
            </a:br>
            <a:r>
              <a:rPr lang="sr-Latn-RS" dirty="0"/>
              <a:t>"Guide to DataFlow SuperComputing,"</a:t>
            </a:r>
            <a:r>
              <a:rPr lang="sr-Latn-RS" dirty="0"/>
              <a:t/>
            </a:r>
            <a:br>
              <a:rPr lang="sr-Latn-RS" dirty="0"/>
            </a:br>
            <a:r>
              <a:rPr lang="sr-Latn-RS" dirty="0"/>
              <a:t>Springer, 2015.</a:t>
            </a:r>
            <a:endParaRPr lang="sr-Latn-RS" dirty="0" smtClean="0"/>
          </a:p>
          <a:p>
            <a:pPr>
              <a:buFont typeface="Wingdings" panose="05000000000000000000" pitchFamily="2" charset="2"/>
              <a:buChar char="v"/>
            </a:pPr>
            <a:r>
              <a:rPr lang="sr-Latn-RS" dirty="0" smtClean="0"/>
              <a:t>https</a:t>
            </a:r>
            <a:r>
              <a:rPr lang="sr-Latn-RS" dirty="0"/>
              <a:t>://en.wikipedia.org/wiki/Gamma_correction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r-Latn-RS" dirty="0"/>
              <a:t>http://www.dfstudios.co.uk/articles/programming/image-programming-algorithms/image-processing-algorithms-part-6-gamma-correction/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r-Latn-RS" dirty="0"/>
              <a:t>https://en.wikipedia.org/wiki/BMP_file_format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r-Latn-RS" dirty="0"/>
              <a:t>http://www.dfstudios.co.uk/articles/programming/image-programming-algorithms/image-processing-algorithms-part-4-brightness-adjustment</a:t>
            </a:r>
            <a:r>
              <a:rPr lang="sr-Latn-RS" dirty="0" smtClean="0"/>
              <a:t>/</a:t>
            </a:r>
            <a:endParaRPr lang="sr-Latn-R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16</a:t>
            </a:fld>
            <a:endParaRPr lang="en-US" sz="12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17423" y="5896721"/>
            <a:ext cx="566365" cy="365125"/>
          </a:xfrm>
        </p:spPr>
        <p:txBody>
          <a:bodyPr/>
          <a:lstStyle/>
          <a:p>
            <a:r>
              <a:rPr lang="en-US" sz="1200" dirty="0" smtClean="0"/>
              <a:t>/16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6627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972" y="1448659"/>
            <a:ext cx="4227280" cy="40780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095"/>
                    </a14:imgEffect>
                    <a14:imgEffect>
                      <a14:saturation sat="11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183" y="0"/>
            <a:ext cx="4433481" cy="2897319"/>
          </a:xfrm>
          <a:prstGeom prst="rect">
            <a:avLst/>
          </a:prstGeom>
          <a:ln>
            <a:noFill/>
          </a:ln>
          <a:effectLst>
            <a:softEdge rad="112500"/>
          </a:effectLst>
          <a:scene3d>
            <a:camera prst="perspectiveAbove"/>
            <a:lightRig rig="threePt" dir="t"/>
          </a:scene3d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 smtClean="0">
                <a:solidFill>
                  <a:schemeClr val="bg1"/>
                </a:solidFill>
              </a:rPr>
              <a:t>Maxeler</a:t>
            </a:r>
            <a:endParaRPr lang="sr-Latn-RS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269" y="2793134"/>
            <a:ext cx="10904983" cy="3541714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sr-Latn-RS" dirty="0" smtClean="0">
                <a:solidFill>
                  <a:schemeClr val="bg1"/>
                </a:solidFill>
              </a:rPr>
              <a:t>Dataflow paradigm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The write to the memory is postponed until the data processing is </a:t>
            </a:r>
            <a:r>
              <a:rPr lang="en-US" dirty="0" smtClean="0">
                <a:solidFill>
                  <a:schemeClr val="bg1"/>
                </a:solidFill>
              </a:rPr>
              <a:t>finished</a:t>
            </a:r>
            <a:endParaRPr lang="sr-Latn-RS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sr-Latn-RS" dirty="0" smtClean="0">
                <a:solidFill>
                  <a:schemeClr val="bg1"/>
                </a:solidFill>
              </a:rPr>
              <a:t>Decreases cost of reading and writing temporary results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>
                <a:solidFill>
                  <a:schemeClr val="bg1"/>
                </a:solidFill>
              </a:rPr>
              <a:t>Tokens on the entry points of vertices in a graph are a condition for operation </a:t>
            </a:r>
            <a:r>
              <a:rPr lang="en-US" dirty="0" err="1" smtClean="0">
                <a:solidFill>
                  <a:schemeClr val="bg1"/>
                </a:solidFill>
              </a:rPr>
              <a:t>comple</a:t>
            </a:r>
            <a:r>
              <a:rPr lang="sr-Latn-RS" dirty="0" smtClean="0">
                <a:solidFill>
                  <a:schemeClr val="bg1"/>
                </a:solidFill>
              </a:rPr>
              <a:t>t</a:t>
            </a:r>
            <a:r>
              <a:rPr lang="en-US" dirty="0" err="1" smtClean="0">
                <a:solidFill>
                  <a:schemeClr val="bg1"/>
                </a:solidFill>
              </a:rPr>
              <a:t>ition</a:t>
            </a:r>
            <a:endParaRPr lang="sr-Latn-RS" dirty="0" smtClean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sr-Latn-RS" dirty="0" smtClean="0">
                <a:solidFill>
                  <a:schemeClr val="bg1"/>
                </a:solidFill>
              </a:rPr>
              <a:t>Loop oriented, big data</a:t>
            </a:r>
            <a:endParaRPr lang="sr-Latn-R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sr-Latn-RS" dirty="0" smtClean="0">
                <a:solidFill>
                  <a:schemeClr val="bg1"/>
                </a:solidFill>
              </a:rPr>
              <a:t>As less data dependences as possible</a:t>
            </a:r>
            <a:endParaRPr lang="sr-Latn-RS" dirty="0">
              <a:solidFill>
                <a:schemeClr val="bg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sr-Latn-RS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33328" y="5883273"/>
            <a:ext cx="576507" cy="365125"/>
          </a:xfrm>
        </p:spPr>
        <p:txBody>
          <a:bodyPr/>
          <a:lstStyle/>
          <a:p>
            <a:r>
              <a:rPr lang="en-US" dirty="0" smtClean="0"/>
              <a:t>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32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462" l="0" r="100000">
                        <a14:backgroundMark x1="800" y1="1538" x2="600" y2="40923"/>
                        <a14:backgroundMark x1="600" y1="43385" x2="47800" y2="615"/>
                        <a14:backgroundMark x1="47800" y1="615" x2="400" y2="308"/>
                        <a14:backgroundMark x1="600" y1="58462" x2="200" y2="96000"/>
                        <a14:backgroundMark x1="1400" y1="96923" x2="48000" y2="98154"/>
                        <a14:backgroundMark x1="47200" y1="98154" x2="0" y2="54154"/>
                        <a14:backgroundMark x1="52200" y1="1538" x2="99600" y2="49538"/>
                        <a14:backgroundMark x1="51400" y1="96923" x2="99800" y2="54154"/>
                      </a14:backgroundRemoval>
                    </a14:imgEffect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5171" y="2730500"/>
            <a:ext cx="6350000" cy="4127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IMAGE PROCESSING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sr-Latn-RS" dirty="0" smtClean="0"/>
              <a:t>Embarrassingly parallel problem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r-Latn-RS" dirty="0" smtClean="0"/>
              <a:t>RGB format of pixels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r-Latn-RS" dirty="0" smtClean="0"/>
              <a:t>Different formats: jpg, png, ppm, bpm, ... </a:t>
            </a:r>
            <a:endParaRPr lang="sr-Latn-R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1425" y="504234"/>
            <a:ext cx="6140783" cy="170713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2" y="3931195"/>
            <a:ext cx="4818291" cy="2710289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3</a:t>
            </a:fld>
            <a:endParaRPr lang="en-US" sz="1200" dirty="0"/>
          </a:p>
        </p:txBody>
      </p:sp>
      <p:sp>
        <p:nvSpPr>
          <p:cNvPr id="9" name="Footer Placeholder 5"/>
          <p:cNvSpPr txBox="1">
            <a:spLocks/>
          </p:cNvSpPr>
          <p:nvPr/>
        </p:nvSpPr>
        <p:spPr>
          <a:xfrm>
            <a:off x="10877083" y="5896721"/>
            <a:ext cx="44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smtClean="0"/>
              <a:t>/1</a:t>
            </a:r>
            <a:r>
              <a:rPr lang="sr-Latn-RS" sz="1200" dirty="0"/>
              <a:t>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3780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4" y="181089"/>
            <a:ext cx="6165801" cy="56681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978" y="1739592"/>
            <a:ext cx="5720217" cy="478184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3028" y="72543"/>
            <a:ext cx="3608972" cy="33340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0827651" y="5849257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  <p:sp>
        <p:nvSpPr>
          <p:cNvPr id="7" name="Footer Placeholder 5"/>
          <p:cNvSpPr txBox="1">
            <a:spLocks/>
          </p:cNvSpPr>
          <p:nvPr/>
        </p:nvSpPr>
        <p:spPr>
          <a:xfrm>
            <a:off x="11435074" y="5849257"/>
            <a:ext cx="44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1050" kern="1200" cap="all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/</a:t>
            </a:r>
            <a:r>
              <a:rPr lang="en-US" sz="1200" dirty="0" smtClean="0"/>
              <a:t>1</a:t>
            </a:r>
            <a:r>
              <a:rPr lang="sr-Latn-RS" sz="1200" dirty="0"/>
              <a:t>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33253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5183" y="618518"/>
            <a:ext cx="9905998" cy="1478570"/>
          </a:xfrm>
        </p:spPr>
        <p:txBody>
          <a:bodyPr/>
          <a:lstStyle/>
          <a:p>
            <a:r>
              <a:rPr lang="sr-Latn-RS" dirty="0" smtClean="0"/>
              <a:t>The Brightness algorithm</a:t>
            </a:r>
            <a:endParaRPr lang="sr-Latn-R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1" y="1"/>
            <a:ext cx="5486400" cy="685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1670" y="1828799"/>
            <a:ext cx="11600331" cy="46661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sr-Latn-RS" dirty="0" smtClean="0"/>
              <a:t>A</a:t>
            </a:r>
            <a:r>
              <a:rPr lang="en-US" dirty="0" err="1" smtClean="0"/>
              <a:t>ttribute</a:t>
            </a:r>
            <a:r>
              <a:rPr lang="en-US" dirty="0" smtClean="0"/>
              <a:t> </a:t>
            </a:r>
            <a:r>
              <a:rPr lang="en-US" dirty="0"/>
              <a:t>of </a:t>
            </a:r>
            <a:r>
              <a:rPr lang="sr-Latn-RS" dirty="0" smtClean="0"/>
              <a:t>visual perception</a:t>
            </a:r>
            <a:r>
              <a:rPr lang="en-US" dirty="0"/>
              <a:t> in which a source appears to be radiating or reflecting </a:t>
            </a:r>
            <a:r>
              <a:rPr lang="sr-Latn-RS" dirty="0" smtClean="0"/>
              <a:t>light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sr-Latn-RS" dirty="0"/>
              <a:t>P</a:t>
            </a:r>
            <a:r>
              <a:rPr lang="en-US" dirty="0" err="1" smtClean="0"/>
              <a:t>erception</a:t>
            </a:r>
            <a:r>
              <a:rPr lang="en-US" dirty="0" smtClean="0"/>
              <a:t> </a:t>
            </a:r>
            <a:r>
              <a:rPr lang="en-US" dirty="0"/>
              <a:t>elicited by the </a:t>
            </a:r>
            <a:r>
              <a:rPr lang="sr-Latn-RS" dirty="0" smtClean="0"/>
              <a:t>luminance</a:t>
            </a:r>
            <a:r>
              <a:rPr lang="en-US" dirty="0"/>
              <a:t> of a visual target</a:t>
            </a:r>
            <a:endParaRPr lang="sr-Latn-RS" sz="1800" dirty="0" smtClean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sr-Latn-RS" sz="1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sr-Latn-RS" sz="1800" dirty="0" smtClean="0">
                <a:latin typeface="Consolas" panose="020B0609020204030204" pitchFamily="49" charset="0"/>
                <a:cs typeface="Consolas" panose="020B0609020204030204" pitchFamily="49" charset="0"/>
              </a:rPr>
              <a:t>colour 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= GetPixelColour(x, y)</a:t>
            </a:r>
            <a:endParaRPr lang="sr-Latn-R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newRed   = Truncate(</a:t>
            </a:r>
            <a:r>
              <a:rPr lang="sr-Latn-RS" sz="1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(colour)   + brightness)</a:t>
            </a:r>
            <a:endParaRPr lang="sr-Latn-R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newGreen = Truncate(</a:t>
            </a:r>
            <a:r>
              <a:rPr lang="sr-Latn-RS" sz="1800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Green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(colour) + brightness)</a:t>
            </a:r>
            <a:endParaRPr lang="sr-Latn-R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newBlue  = Truncate(</a:t>
            </a:r>
            <a:r>
              <a:rPr lang="sr-Latn-R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Blue</a:t>
            </a: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(colour)  + brightness)</a:t>
            </a:r>
            <a:endParaRPr lang="sr-Latn-RS" sz="1800" dirty="0"/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sr-Latn-RS" sz="1800" dirty="0">
                <a:latin typeface="Consolas" panose="020B0609020204030204" pitchFamily="49" charset="0"/>
                <a:cs typeface="Consolas" panose="020B0609020204030204" pitchFamily="49" charset="0"/>
              </a:rPr>
              <a:t>PutPixelColour(x, y) = RGB(newRed, newGreen, newBlue)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endParaRPr lang="sr-Latn-R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If value &lt; 0 Then value = 0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   If value &gt; 255 Then value = 255</a:t>
            </a:r>
          </a:p>
          <a:p>
            <a:endParaRPr lang="sr-Latn-RS" dirty="0"/>
          </a:p>
          <a:p>
            <a:endParaRPr lang="sr-Latn-R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91181" y="5890183"/>
            <a:ext cx="485683" cy="365125"/>
          </a:xfrm>
        </p:spPr>
        <p:txBody>
          <a:bodyPr/>
          <a:lstStyle/>
          <a:p>
            <a:r>
              <a:rPr lang="en-US" dirty="0" smtClean="0"/>
              <a:t>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189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012875"/>
            <a:ext cx="5700721" cy="66697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354" y="3568538"/>
            <a:ext cx="6172200" cy="3038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5266" y="30163"/>
            <a:ext cx="5162550" cy="4133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905096" y="6203852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1200" smtClean="0">
                <a:solidFill>
                  <a:schemeClr val="bg1"/>
                </a:solidFill>
              </a:rPr>
              <a:t>6</a:t>
            </a:fld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276366" y="6203852"/>
            <a:ext cx="717452" cy="365125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sr-Latn-RS" dirty="0" smtClean="0"/>
              <a:t>//</a:t>
            </a:r>
            <a:r>
              <a:rPr lang="sr-Latn-RS" sz="1200" dirty="0" smtClean="0">
                <a:solidFill>
                  <a:schemeClr val="bg1"/>
                </a:solidFill>
              </a:rPr>
              <a:t>/</a:t>
            </a:r>
            <a:r>
              <a:rPr lang="sr-Latn-RS" sz="1200" dirty="0"/>
              <a:t>/</a:t>
            </a:r>
            <a:r>
              <a:rPr lang="en-US" sz="1200" dirty="0">
                <a:solidFill>
                  <a:schemeClr val="bg1"/>
                </a:solidFill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9050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6601" y="201659"/>
            <a:ext cx="9905998" cy="1022023"/>
          </a:xfrm>
        </p:spPr>
        <p:txBody>
          <a:bodyPr/>
          <a:lstStyle/>
          <a:p>
            <a:r>
              <a:rPr lang="sr-Latn-RS" dirty="0" smtClean="0"/>
              <a:t>The Brightness algorithm GRAph</a:t>
            </a:r>
            <a:endParaRPr lang="sr-Latn-R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0609" y="968165"/>
            <a:ext cx="6721256" cy="56391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872599" y="5890183"/>
            <a:ext cx="499130" cy="365125"/>
          </a:xfrm>
        </p:spPr>
        <p:txBody>
          <a:bodyPr/>
          <a:lstStyle/>
          <a:p>
            <a:r>
              <a:rPr lang="en-US" dirty="0" smtClean="0"/>
              <a:t>/16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18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31" y="394710"/>
            <a:ext cx="9906000" cy="2867525"/>
          </a:xfrm>
          <a:prstGeom prst="rect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softEdge rad="1125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31" y="3486043"/>
            <a:ext cx="8468907" cy="2648320"/>
          </a:xfrm>
          <a:prstGeom prst="rect">
            <a:avLst/>
          </a:prstGeom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  <a:softEdge rad="112500"/>
          </a:effec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10324035" y="5904001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z="1200" smtClean="0"/>
              <a:t>8</a:t>
            </a:fld>
            <a:endParaRPr lang="en-US" sz="1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1002295" y="5904000"/>
            <a:ext cx="476720" cy="365125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en-US" sz="1200" dirty="0" smtClean="0"/>
              <a:t>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78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04"/>
            <a:ext cx="5182361" cy="36867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345" y="1372600"/>
            <a:ext cx="5346948" cy="383293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821" y="2951336"/>
            <a:ext cx="5188569" cy="36726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200" smtClean="0"/>
              <a:t>9</a:t>
            </a:fld>
            <a:endParaRPr lang="en-US" sz="120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0885632" y="5883274"/>
            <a:ext cx="588915" cy="365125"/>
          </a:xfrm>
        </p:spPr>
        <p:txBody>
          <a:bodyPr/>
          <a:lstStyle/>
          <a:p>
            <a:r>
              <a:rPr lang="en-US" dirty="0" smtClean="0"/>
              <a:t>/</a:t>
            </a:r>
            <a:r>
              <a:rPr lang="en-US" sz="1200" dirty="0" smtClean="0"/>
              <a:t>16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48877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1036</TotalTime>
  <Words>244</Words>
  <Application>Microsoft Office PowerPoint</Application>
  <PresentationFormat>Widescreen</PresentationFormat>
  <Paragraphs>81</Paragraphs>
  <Slides>16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Consolas</vt:lpstr>
      <vt:lpstr>Trebuchet MS</vt:lpstr>
      <vt:lpstr>Tw Cen MT</vt:lpstr>
      <vt:lpstr>Wingdings</vt:lpstr>
      <vt:lpstr>Circuit</vt:lpstr>
      <vt:lpstr>Two IMAGE PROCESSING ALGORITHMS</vt:lpstr>
      <vt:lpstr>Maxeler</vt:lpstr>
      <vt:lpstr>IMAGE PROCESSING</vt:lpstr>
      <vt:lpstr>PowerPoint Presentation</vt:lpstr>
      <vt:lpstr>The Brightness algorithm</vt:lpstr>
      <vt:lpstr>PowerPoint Presentation</vt:lpstr>
      <vt:lpstr>The Brightness algorithm GRAph</vt:lpstr>
      <vt:lpstr>PowerPoint Presentation</vt:lpstr>
      <vt:lpstr>PowerPoint Presentation</vt:lpstr>
      <vt:lpstr>The Gamma correction algorithm</vt:lpstr>
      <vt:lpstr>The Gamma correction algorithm (2)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Algoritmi za obradu slike</dc:title>
  <dc:creator>Maja</dc:creator>
  <cp:lastModifiedBy>Maja</cp:lastModifiedBy>
  <cp:revision>80</cp:revision>
  <dcterms:created xsi:type="dcterms:W3CDTF">2016-01-09T19:01:27Z</dcterms:created>
  <dcterms:modified xsi:type="dcterms:W3CDTF">2016-01-29T16:54:49Z</dcterms:modified>
</cp:coreProperties>
</file>